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theme/theme1.xml" ContentType="application/vnd.openxmlformats-officedocument.theme+xml"/>
  <Override PartName="/ppt/theme/theme2.xml" ContentType="application/vnd.openxmlformats-officedocument.theme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2" Type="http://schemas.openxmlformats.org/officeDocument/2006/relationships/custom-properties" Target="docProps/custom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0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</p:sldIdLst>
  <p:sldSz cy="6858000" cx="12192000"/>
  <p:notesSz cx="6858000" cy="9144000"/>
  <p:embeddedFontLst>
    <p:embeddedFont>
      <p:font typeface="ADLaM Display"/>
      <p:regular r:id="rId1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customXml" Target="../customXml/item1.xml"/><Relationship Id="rId3" Type="http://schemas.openxmlformats.org/officeDocument/2006/relationships/slideMaster" Target="slideMasters/slideMaster1.xml"/><Relationship Id="rId12" Type="http://schemas.openxmlformats.org/officeDocument/2006/relationships/font" Target="fonts/ADLaMDisplay-regular.fntdata"/><Relationship Id="rId7" Type="http://schemas.openxmlformats.org/officeDocument/2006/relationships/slide" Target="slides/slide3.xml"/><Relationship Id="rId2" Type="http://schemas.openxmlformats.org/officeDocument/2006/relationships/presProps" Target="presProps.xml"/><Relationship Id="rId1" Type="http://schemas.openxmlformats.org/officeDocument/2006/relationships/theme" Target="theme/theme1.xml"/><Relationship Id="rId11" Type="http://schemas.openxmlformats.org/officeDocument/2006/relationships/slide" Target="slides/slide7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15" Type="http://schemas.openxmlformats.org/officeDocument/2006/relationships/customXml" Target="../customXml/item3.xml"/><Relationship Id="rId10" Type="http://schemas.openxmlformats.org/officeDocument/2006/relationships/slide" Target="slides/slide6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14" Type="http://schemas.openxmlformats.org/officeDocument/2006/relationships/customXml" Target="../customXml/item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GB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" name="Google Shape;31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" name="Google Shape;32;p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" name="Google Shape;40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5" name="Google Shape;55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" name="Google Shape;56;p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" name="Google Shape;74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" name="Google Shape;83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" name="Google Shape;93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2" name="Google Shape;102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" name="Google Shape;103;p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2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20" name="Google Shape;20;p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1" sz="3600"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3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6" name="Google Shape;26;p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image" Target="../media/image15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>
            <a:alpha val="51764"/>
          </a:schemeClr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5" name="Google Shape;15;p1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8610600" y="6356350"/>
            <a:ext cx="2433588" cy="40623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extured background" id="16" name="Google Shape;16;p1"/>
          <p:cNvPicPr preferRelativeResize="0"/>
          <p:nvPr/>
        </p:nvPicPr>
        <p:blipFill rotWithShape="1">
          <a:blip r:embed="rId2">
            <a:alphaModFix/>
          </a:blip>
          <a:srcRect b="0" l="8966" r="8967" t="0"/>
          <a:stretch/>
        </p:blipFill>
        <p:spPr>
          <a:xfrm>
            <a:off x="0" y="10"/>
            <a:ext cx="12192000" cy="6857990"/>
          </a:xfrm>
          <a:prstGeom prst="rect">
            <a:avLst/>
          </a:prstGeom>
          <a:gradFill>
            <a:gsLst>
              <a:gs pos="0">
                <a:srgbClr val="F5F7FC"/>
              </a:gs>
              <a:gs pos="13986">
                <a:srgbClr val="E8EDF7"/>
              </a:gs>
              <a:gs pos="74000">
                <a:srgbClr val="A9BEE4"/>
              </a:gs>
              <a:gs pos="83000">
                <a:srgbClr val="A9BEE4"/>
              </a:gs>
              <a:gs pos="100000">
                <a:srgbClr val="C5D3ED"/>
              </a:gs>
            </a:gsLst>
            <a:lin ang="5400000" scaled="0"/>
          </a:gradFill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3"/>
    <p:sldLayoutId id="2147483649" r:id="rId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png"/><Relationship Id="rId4" Type="http://schemas.openxmlformats.org/officeDocument/2006/relationships/image" Target="../media/image10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jpg"/><Relationship Id="rId4" Type="http://schemas.openxmlformats.org/officeDocument/2006/relationships/image" Target="../media/image4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3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2.png"/><Relationship Id="rId4" Type="http://schemas.openxmlformats.org/officeDocument/2006/relationships/image" Target="../media/image7.jpg"/><Relationship Id="rId5" Type="http://schemas.openxmlformats.org/officeDocument/2006/relationships/image" Target="../media/image9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.jpg"/><Relationship Id="rId4" Type="http://schemas.openxmlformats.org/officeDocument/2006/relationships/image" Target="../media/image1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.png"/><Relationship Id="rId4" Type="http://schemas.openxmlformats.org/officeDocument/2006/relationships/image" Target="../media/image10.png"/><Relationship Id="rId5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4"/>
          <p:cNvSpPr txBox="1"/>
          <p:nvPr>
            <p:ph type="ctrTitle"/>
          </p:nvPr>
        </p:nvSpPr>
        <p:spPr>
          <a:xfrm>
            <a:off x="0" y="0"/>
            <a:ext cx="5147733" cy="6857990"/>
          </a:xfrm>
          <a:prstGeom prst="rect">
            <a:avLst/>
          </a:prstGeom>
          <a:noFill/>
          <a:ln cap="flat" cmpd="sng" w="12700">
            <a:solidFill>
              <a:srgbClr val="1C305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914400" marR="106679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br>
              <a:rPr b="0" i="0" lang="en-GB" sz="200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b="0" i="0" lang="en-GB" sz="200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b="1" lang="en-GB" sz="2800">
                <a:solidFill>
                  <a:srgbClr val="1F3864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en-GB" sz="2000">
                <a:solidFill>
                  <a:srgbClr val="1F3864"/>
                </a:solidFill>
                <a:latin typeface="ADLaM Display"/>
                <a:ea typeface="ADLaM Display"/>
                <a:cs typeface="ADLaM Display"/>
                <a:sym typeface="ADLaM Display"/>
              </a:rPr>
            </a:br>
            <a:endParaRPr sz="2000">
              <a:solidFill>
                <a:srgbClr val="1F3864"/>
              </a:solidFill>
              <a:latin typeface="ADLaM Display"/>
              <a:ea typeface="ADLaM Display"/>
              <a:cs typeface="ADLaM Display"/>
              <a:sym typeface="ADLaM Display"/>
            </a:endParaRPr>
          </a:p>
        </p:txBody>
      </p:sp>
      <p:pic>
        <p:nvPicPr>
          <p:cNvPr id="35" name="Google Shape;35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0278" y="419269"/>
            <a:ext cx="2433588" cy="40623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36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175916" y="0"/>
            <a:ext cx="7016084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4"/>
          <p:cNvSpPr txBox="1"/>
          <p:nvPr/>
        </p:nvSpPr>
        <p:spPr>
          <a:xfrm>
            <a:off x="172025" y="1337171"/>
            <a:ext cx="4803681" cy="53553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800" u="none" cap="none" strike="noStrike">
                <a:solidFill>
                  <a:srgbClr val="1F3864"/>
                </a:solidFill>
                <a:latin typeface="ADLaM Display"/>
                <a:ea typeface="ADLaM Display"/>
                <a:cs typeface="ADLaM Display"/>
                <a:sym typeface="ADLaM Display"/>
              </a:rPr>
              <a:t>IMO-WMU Workshop on Underwater Radiated Noise Reduction Policies &amp; Strategies with a Focus on Developing Countries.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1F3864"/>
              </a:solidFill>
              <a:latin typeface="ADLaM Display"/>
              <a:ea typeface="ADLaM Display"/>
              <a:cs typeface="ADLaM Display"/>
              <a:sym typeface="ADLaM Display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1F3864"/>
              </a:solidFill>
              <a:latin typeface="ADLaM Display"/>
              <a:ea typeface="ADLaM Display"/>
              <a:cs typeface="ADLaM Display"/>
              <a:sym typeface="ADLaM Display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1F3864"/>
              </a:solidFill>
              <a:latin typeface="ADLaM Display"/>
              <a:ea typeface="ADLaM Display"/>
              <a:cs typeface="ADLaM Display"/>
              <a:sym typeface="ADLaM Display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1F3864"/>
              </a:solidFill>
              <a:latin typeface="ADLaM Display"/>
              <a:ea typeface="ADLaM Display"/>
              <a:cs typeface="ADLaM Display"/>
              <a:sym typeface="ADLaM Display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800">
                <a:solidFill>
                  <a:srgbClr val="1F3864"/>
                </a:solidFill>
                <a:latin typeface="ADLaM Display"/>
                <a:ea typeface="ADLaM Display"/>
                <a:cs typeface="ADLaM Display"/>
                <a:sym typeface="ADLaM Display"/>
              </a:rPr>
              <a:t>Critical Evaluation of the Implementation of IMO’s  Guidelines for the Reduction of Underwater Radiated Noise: A Kenyan Perspective.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1F3864"/>
              </a:solidFill>
              <a:latin typeface="ADLaM Display"/>
              <a:ea typeface="ADLaM Display"/>
              <a:cs typeface="ADLaM Display"/>
              <a:sym typeface="ADLaM Display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1F3864"/>
              </a:solidFill>
              <a:latin typeface="ADLaM Display"/>
              <a:ea typeface="ADLaM Display"/>
              <a:cs typeface="ADLaM Display"/>
              <a:sym typeface="ADLaM Display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1F3864"/>
              </a:solidFill>
              <a:latin typeface="ADLaM Display"/>
              <a:ea typeface="ADLaM Display"/>
              <a:cs typeface="ADLaM Display"/>
              <a:sym typeface="ADLaM Display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1F3864"/>
              </a:solidFill>
              <a:latin typeface="ADLaM Display"/>
              <a:ea typeface="ADLaM Display"/>
              <a:cs typeface="ADLaM Display"/>
              <a:sym typeface="ADLaM Display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1F3864"/>
              </a:solidFill>
              <a:latin typeface="ADLaM Display"/>
              <a:ea typeface="ADLaM Display"/>
              <a:cs typeface="ADLaM Display"/>
              <a:sym typeface="ADLaM Display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1F3864"/>
              </a:solidFill>
              <a:latin typeface="ADLaM Display"/>
              <a:ea typeface="ADLaM Display"/>
              <a:cs typeface="ADLaM Display"/>
              <a:sym typeface="ADLaM Display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800">
                <a:solidFill>
                  <a:srgbClr val="1F3864"/>
                </a:solidFill>
                <a:latin typeface="ADLaM Display"/>
                <a:ea typeface="ADLaM Display"/>
                <a:cs typeface="ADLaM Display"/>
                <a:sym typeface="ADLaM Display"/>
              </a:rPr>
              <a:t>Swabra Abdulrahman.</a:t>
            </a:r>
            <a:endParaRPr b="1" i="0" sz="1800">
              <a:solidFill>
                <a:srgbClr val="1F3864"/>
              </a:solidFill>
              <a:latin typeface="ADLaM Display"/>
              <a:ea typeface="ADLaM Display"/>
              <a:cs typeface="ADLaM Display"/>
              <a:sym typeface="ADLaM Display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OEvents" id="42" name="Google Shape;42;p5"/>
          <p:cNvPicPr preferRelativeResize="0"/>
          <p:nvPr/>
        </p:nvPicPr>
        <p:blipFill rotWithShape="1">
          <a:blip r:embed="rId3">
            <a:alphaModFix/>
          </a:blip>
          <a:srcRect b="-2" l="0" r="-2" t="18153"/>
          <a:stretch/>
        </p:blipFill>
        <p:spPr>
          <a:xfrm>
            <a:off x="5977469" y="3231018"/>
            <a:ext cx="6214531" cy="3626982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sp>
        <p:nvSpPr>
          <p:cNvPr id="43" name="Google Shape;43;p5"/>
          <p:cNvSpPr txBox="1"/>
          <p:nvPr>
            <p:ph type="title"/>
          </p:nvPr>
        </p:nvSpPr>
        <p:spPr>
          <a:xfrm>
            <a:off x="522466" y="211731"/>
            <a:ext cx="4832802" cy="12435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3600"/>
              <a:buFont typeface="ADLaM Display"/>
              <a:buNone/>
            </a:pPr>
            <a:r>
              <a:rPr lang="en-GB">
                <a:solidFill>
                  <a:srgbClr val="1F3864"/>
                </a:solidFill>
                <a:latin typeface="ADLaM Display"/>
                <a:ea typeface="ADLaM Display"/>
                <a:cs typeface="ADLaM Display"/>
                <a:sym typeface="ADLaM Display"/>
              </a:rPr>
              <a:t>Objectives</a:t>
            </a:r>
            <a:endParaRPr>
              <a:solidFill>
                <a:srgbClr val="1F386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4" name="Google Shape;44;p5"/>
          <p:cNvCxnSpPr/>
          <p:nvPr/>
        </p:nvCxnSpPr>
        <p:spPr>
          <a:xfrm>
            <a:off x="138051" y="1243584"/>
            <a:ext cx="4694518" cy="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descr="IMOEvents" id="45" name="Google Shape;45;p5"/>
          <p:cNvPicPr preferRelativeResize="0"/>
          <p:nvPr/>
        </p:nvPicPr>
        <p:blipFill rotWithShape="1">
          <a:blip r:embed="rId4">
            <a:alphaModFix/>
          </a:blip>
          <a:srcRect b="4993" l="0" r="27033" t="4097"/>
          <a:stretch/>
        </p:blipFill>
        <p:spPr>
          <a:xfrm>
            <a:off x="5977469" y="-1"/>
            <a:ext cx="6214531" cy="3231019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grpSp>
        <p:nvGrpSpPr>
          <p:cNvPr id="46" name="Google Shape;46;p5"/>
          <p:cNvGrpSpPr/>
          <p:nvPr/>
        </p:nvGrpSpPr>
        <p:grpSpPr>
          <a:xfrm>
            <a:off x="161377" y="1457829"/>
            <a:ext cx="5425681" cy="5143653"/>
            <a:chOff x="178309" y="2514"/>
            <a:chExt cx="5425681" cy="5143653"/>
          </a:xfrm>
        </p:grpSpPr>
        <p:sp>
          <p:nvSpPr>
            <p:cNvPr id="47" name="Google Shape;47;p5"/>
            <p:cNvSpPr/>
            <p:nvPr/>
          </p:nvSpPr>
          <p:spPr>
            <a:xfrm>
              <a:off x="178309" y="2514"/>
              <a:ext cx="5425681" cy="1659243"/>
            </a:xfrm>
            <a:prstGeom prst="rect">
              <a:avLst/>
            </a:prstGeom>
            <a:noFill/>
            <a:ln cap="flat" cmpd="sng" w="12700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" name="Google Shape;48;p5"/>
            <p:cNvSpPr txBox="1"/>
            <p:nvPr/>
          </p:nvSpPr>
          <p:spPr>
            <a:xfrm>
              <a:off x="178309" y="2514"/>
              <a:ext cx="5425681" cy="165924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just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F3864"/>
                </a:buClr>
                <a:buSzPts val="1800"/>
                <a:buFont typeface="ADLaM Display"/>
                <a:buNone/>
              </a:pPr>
              <a:r>
                <a:rPr b="1" lang="en-GB" sz="1800">
                  <a:solidFill>
                    <a:srgbClr val="1F3864"/>
                  </a:solidFill>
                  <a:latin typeface="ADLaM Display"/>
                  <a:ea typeface="ADLaM Display"/>
                  <a:cs typeface="ADLaM Display"/>
                  <a:sym typeface="ADLaM Display"/>
                </a:rPr>
                <a:t>1. To explore and evaluate the extent of implementation of IMO’s URN  Guidelines; </a:t>
              </a:r>
              <a:endParaRPr b="1" sz="18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" name="Google Shape;49;p5"/>
            <p:cNvSpPr/>
            <p:nvPr/>
          </p:nvSpPr>
          <p:spPr>
            <a:xfrm>
              <a:off x="178309" y="1744719"/>
              <a:ext cx="5425681" cy="1659243"/>
            </a:xfrm>
            <a:prstGeom prst="rect">
              <a:avLst/>
            </a:prstGeom>
            <a:noFill/>
            <a:ln cap="flat" cmpd="sng" w="12700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" name="Google Shape;50;p5"/>
            <p:cNvSpPr txBox="1"/>
            <p:nvPr/>
          </p:nvSpPr>
          <p:spPr>
            <a:xfrm>
              <a:off x="178309" y="1744719"/>
              <a:ext cx="5425681" cy="165924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just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F3864"/>
                </a:buClr>
                <a:buSzPts val="1800"/>
                <a:buFont typeface="ADLaM Display"/>
                <a:buNone/>
              </a:pPr>
              <a:r>
                <a:rPr b="1" lang="en-GB" sz="1800">
                  <a:solidFill>
                    <a:srgbClr val="1F3864"/>
                  </a:solidFill>
                  <a:latin typeface="ADLaM Display"/>
                  <a:ea typeface="ADLaM Display"/>
                  <a:cs typeface="ADLaM Display"/>
                  <a:sym typeface="ADLaM Display"/>
                </a:rPr>
                <a:t>2. To examine best practice in the implementation of the Guidelines; </a:t>
              </a:r>
              <a:endParaRPr b="1" sz="18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" name="Google Shape;51;p5"/>
            <p:cNvSpPr/>
            <p:nvPr/>
          </p:nvSpPr>
          <p:spPr>
            <a:xfrm>
              <a:off x="178309" y="3486924"/>
              <a:ext cx="5425681" cy="1659243"/>
            </a:xfrm>
            <a:prstGeom prst="rect">
              <a:avLst/>
            </a:prstGeom>
            <a:noFill/>
            <a:ln cap="flat" cmpd="sng" w="12700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" name="Google Shape;52;p5"/>
            <p:cNvSpPr txBox="1"/>
            <p:nvPr/>
          </p:nvSpPr>
          <p:spPr>
            <a:xfrm>
              <a:off x="178309" y="3486924"/>
              <a:ext cx="5425681" cy="165924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just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800"/>
                <a:buFont typeface="Arial"/>
                <a:buNone/>
              </a:pPr>
              <a:r>
                <a:rPr b="1" lang="en-GB" sz="18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rPr>
                <a:t>3. </a:t>
              </a:r>
              <a:r>
                <a:rPr b="1" lang="en-GB" sz="1800">
                  <a:solidFill>
                    <a:srgbClr val="1F3864"/>
                  </a:solidFill>
                  <a:latin typeface="ADLaM Display"/>
                  <a:ea typeface="ADLaM Display"/>
                  <a:cs typeface="ADLaM Display"/>
                  <a:sym typeface="ADLaM Display"/>
                </a:rPr>
                <a:t>To determine recommendations for mitigating URN for developing nations, with Kenya as a case study.</a:t>
              </a:r>
              <a:endParaRPr b="1" sz="18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ransition spd="slow">
    <p:fade thruBlk="1"/>
  </p:transition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6"/>
          <p:cNvSpPr txBox="1"/>
          <p:nvPr>
            <p:ph type="title"/>
          </p:nvPr>
        </p:nvSpPr>
        <p:spPr>
          <a:xfrm>
            <a:off x="170082" y="0"/>
            <a:ext cx="5570317" cy="96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br>
              <a:rPr b="1" lang="en-GB">
                <a:latin typeface="Arial"/>
                <a:ea typeface="Arial"/>
                <a:cs typeface="Arial"/>
                <a:sym typeface="Arial"/>
              </a:rPr>
            </a:br>
            <a:r>
              <a:rPr b="1" lang="en-GB">
                <a:solidFill>
                  <a:srgbClr val="1F3864"/>
                </a:solidFill>
                <a:latin typeface="ADLaM Display"/>
                <a:ea typeface="ADLaM Display"/>
                <a:cs typeface="ADLaM Display"/>
                <a:sym typeface="ADLaM Display"/>
              </a:rPr>
              <a:t>Research Questions</a:t>
            </a:r>
            <a:endParaRPr b="1">
              <a:solidFill>
                <a:srgbClr val="1F386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Protecting the Southern Resident Killer Whale: Reducing Underwater Noise  from Escort Tugs" id="59" name="Google Shape;59;p6"/>
          <p:cNvPicPr preferRelativeResize="0"/>
          <p:nvPr/>
        </p:nvPicPr>
        <p:blipFill rotWithShape="1">
          <a:blip r:embed="rId3">
            <a:alphaModFix/>
          </a:blip>
          <a:srcRect b="0" l="6078" r="6975" t="0"/>
          <a:stretch/>
        </p:blipFill>
        <p:spPr>
          <a:xfrm>
            <a:off x="6059132" y="1"/>
            <a:ext cx="6132868" cy="6858000"/>
          </a:xfrm>
          <a:custGeom>
            <a:rect b="b" l="l" r="r" t="t"/>
            <a:pathLst>
              <a:path extrusionOk="0" h="6858000" w="5962785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noFill/>
          <a:ln>
            <a:noFill/>
          </a:ln>
        </p:spPr>
      </p:pic>
      <p:cxnSp>
        <p:nvCxnSpPr>
          <p:cNvPr id="60" name="Google Shape;60;p6"/>
          <p:cNvCxnSpPr/>
          <p:nvPr/>
        </p:nvCxnSpPr>
        <p:spPr>
          <a:xfrm>
            <a:off x="170082" y="1077532"/>
            <a:ext cx="5417918" cy="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grpSp>
        <p:nvGrpSpPr>
          <p:cNvPr id="61" name="Google Shape;61;p6"/>
          <p:cNvGrpSpPr/>
          <p:nvPr/>
        </p:nvGrpSpPr>
        <p:grpSpPr>
          <a:xfrm>
            <a:off x="390324" y="1255966"/>
            <a:ext cx="5530121" cy="5506947"/>
            <a:chOff x="2531369" y="2422"/>
            <a:chExt cx="5530121" cy="5506947"/>
          </a:xfrm>
        </p:grpSpPr>
        <p:sp>
          <p:nvSpPr>
            <p:cNvPr id="62" name="Google Shape;62;p6"/>
            <p:cNvSpPr/>
            <p:nvPr/>
          </p:nvSpPr>
          <p:spPr>
            <a:xfrm>
              <a:off x="2531369" y="2422"/>
              <a:ext cx="5530121" cy="1059028"/>
            </a:xfrm>
            <a:prstGeom prst="rect">
              <a:avLst/>
            </a:prstGeom>
            <a:noFill/>
            <a:ln cap="flat" cmpd="sng" w="12700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" name="Google Shape;63;p6"/>
            <p:cNvSpPr txBox="1"/>
            <p:nvPr/>
          </p:nvSpPr>
          <p:spPr>
            <a:xfrm>
              <a:off x="2531369" y="2422"/>
              <a:ext cx="5530121" cy="105902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F3864"/>
                </a:buClr>
                <a:buSzPts val="1800"/>
                <a:buFont typeface="ADLaM Display"/>
                <a:buNone/>
              </a:pPr>
              <a:r>
                <a:rPr b="1" lang="en-GB" sz="1800">
                  <a:solidFill>
                    <a:srgbClr val="1F3864"/>
                  </a:solidFill>
                  <a:latin typeface="ADLaM Display"/>
                  <a:ea typeface="ADLaM Display"/>
                  <a:cs typeface="ADLaM Display"/>
                  <a:sym typeface="ADLaM Display"/>
                </a:rPr>
                <a:t>1. What are the challenges in mitigating underwater noise for different organisations? </a:t>
              </a:r>
              <a:endParaRPr b="1" sz="18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" name="Google Shape;64;p6"/>
            <p:cNvSpPr/>
            <p:nvPr/>
          </p:nvSpPr>
          <p:spPr>
            <a:xfrm>
              <a:off x="2531369" y="1114401"/>
              <a:ext cx="5530121" cy="1059028"/>
            </a:xfrm>
            <a:prstGeom prst="rect">
              <a:avLst/>
            </a:prstGeom>
            <a:noFill/>
            <a:ln cap="flat" cmpd="sng" w="12700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" name="Google Shape;65;p6"/>
            <p:cNvSpPr txBox="1"/>
            <p:nvPr/>
          </p:nvSpPr>
          <p:spPr>
            <a:xfrm>
              <a:off x="2531369" y="1114401"/>
              <a:ext cx="5530121" cy="105902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F3864"/>
                </a:buClr>
                <a:buSzPts val="1800"/>
                <a:buFont typeface="ADLaM Display"/>
                <a:buNone/>
              </a:pPr>
              <a:r>
                <a:rPr b="1" lang="en-GB" sz="1800">
                  <a:solidFill>
                    <a:srgbClr val="1F3864"/>
                  </a:solidFill>
                  <a:latin typeface="ADLaM Display"/>
                  <a:ea typeface="ADLaM Display"/>
                  <a:cs typeface="ADLaM Display"/>
                  <a:sym typeface="ADLaM Display"/>
                </a:rPr>
                <a:t>2. What actions are considered significant in reducing URN? </a:t>
              </a:r>
              <a:endParaRPr b="1" sz="18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" name="Google Shape;66;p6"/>
            <p:cNvSpPr/>
            <p:nvPr/>
          </p:nvSpPr>
          <p:spPr>
            <a:xfrm>
              <a:off x="2531369" y="2226381"/>
              <a:ext cx="5530121" cy="1059028"/>
            </a:xfrm>
            <a:prstGeom prst="rect">
              <a:avLst/>
            </a:prstGeom>
            <a:noFill/>
            <a:ln cap="flat" cmpd="sng" w="12700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" name="Google Shape;67;p6"/>
            <p:cNvSpPr txBox="1"/>
            <p:nvPr/>
          </p:nvSpPr>
          <p:spPr>
            <a:xfrm>
              <a:off x="2531369" y="2226381"/>
              <a:ext cx="5530121" cy="105902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F3864"/>
                </a:buClr>
                <a:buSzPts val="1800"/>
                <a:buFont typeface="ADLaM Display"/>
                <a:buNone/>
              </a:pPr>
              <a:r>
                <a:rPr b="1" lang="en-GB" sz="1800">
                  <a:solidFill>
                    <a:srgbClr val="1F3864"/>
                  </a:solidFill>
                  <a:latin typeface="ADLaM Display"/>
                  <a:ea typeface="ADLaM Display"/>
                  <a:cs typeface="ADLaM Display"/>
                  <a:sym typeface="ADLaM Display"/>
                </a:rPr>
                <a:t>3. What is considered as best practice in URN mitigation? </a:t>
              </a:r>
              <a:endParaRPr b="1" sz="18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" name="Google Shape;68;p6"/>
            <p:cNvSpPr/>
            <p:nvPr/>
          </p:nvSpPr>
          <p:spPr>
            <a:xfrm>
              <a:off x="2531369" y="3338361"/>
              <a:ext cx="5530121" cy="1059028"/>
            </a:xfrm>
            <a:prstGeom prst="rect">
              <a:avLst/>
            </a:prstGeom>
            <a:noFill/>
            <a:ln cap="flat" cmpd="sng" w="12700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" name="Google Shape;69;p6"/>
            <p:cNvSpPr txBox="1"/>
            <p:nvPr/>
          </p:nvSpPr>
          <p:spPr>
            <a:xfrm>
              <a:off x="2531369" y="3338361"/>
              <a:ext cx="5530121" cy="105902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F3864"/>
                </a:buClr>
                <a:buSzPts val="1800"/>
                <a:buFont typeface="ADLaM Display"/>
                <a:buNone/>
              </a:pPr>
              <a:r>
                <a:rPr b="1" lang="en-GB" sz="1800">
                  <a:solidFill>
                    <a:srgbClr val="1F3864"/>
                  </a:solidFill>
                  <a:latin typeface="ADLaM Display"/>
                  <a:ea typeface="ADLaM Display"/>
                  <a:cs typeface="ADLaM Display"/>
                  <a:sym typeface="ADLaM Display"/>
                </a:rPr>
                <a:t>4. What are the the legal measures required to undertake implementation of the guidelines? </a:t>
              </a:r>
              <a:endParaRPr b="1" sz="18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" name="Google Shape;70;p6"/>
            <p:cNvSpPr/>
            <p:nvPr/>
          </p:nvSpPr>
          <p:spPr>
            <a:xfrm>
              <a:off x="2531369" y="4450341"/>
              <a:ext cx="5530121" cy="1059028"/>
            </a:xfrm>
            <a:prstGeom prst="rect">
              <a:avLst/>
            </a:prstGeom>
            <a:noFill/>
            <a:ln cap="flat" cmpd="sng" w="12700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" name="Google Shape;71;p6"/>
            <p:cNvSpPr txBox="1"/>
            <p:nvPr/>
          </p:nvSpPr>
          <p:spPr>
            <a:xfrm>
              <a:off x="2531369" y="4450341"/>
              <a:ext cx="5530121" cy="105902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6175" lIns="72375" spcFirstLastPara="1" rIns="72375" wrap="square" tIns="36175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t/>
              </a:r>
              <a:endParaRPr b="1" sz="1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90000"/>
                </a:lnSpc>
                <a:spcBef>
                  <a:spcPts val="665"/>
                </a:spcBef>
                <a:spcAft>
                  <a:spcPts val="0"/>
                </a:spcAft>
                <a:buClr>
                  <a:srgbClr val="1F3864"/>
                </a:buClr>
                <a:buSzPts val="1800"/>
                <a:buFont typeface="ADLaM Display"/>
                <a:buNone/>
              </a:pPr>
              <a:r>
                <a:rPr b="0" lang="en-GB" sz="1800">
                  <a:solidFill>
                    <a:srgbClr val="1F3864"/>
                  </a:solidFill>
                  <a:latin typeface="ADLaM Display"/>
                  <a:ea typeface="ADLaM Display"/>
                  <a:cs typeface="ADLaM Display"/>
                  <a:sym typeface="ADLaM Display"/>
                </a:rPr>
                <a:t>5. </a:t>
              </a:r>
              <a:r>
                <a:rPr b="1" lang="en-GB" sz="1800">
                  <a:solidFill>
                    <a:srgbClr val="1F3864"/>
                  </a:solidFill>
                  <a:latin typeface="ADLaM Display"/>
                  <a:ea typeface="ADLaM Display"/>
                  <a:cs typeface="ADLaM Display"/>
                  <a:sym typeface="ADLaM Display"/>
                </a:rPr>
                <a:t>What are the recommendations to aid in implementation of the guidelines to diminish URN from vessels? </a:t>
              </a:r>
              <a:endParaRPr b="1" sz="1800">
                <a:solidFill>
                  <a:srgbClr val="1F386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ransition spd="slow">
    <p:push/>
  </p:transition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7"/>
          <p:cNvSpPr txBox="1"/>
          <p:nvPr>
            <p:ph type="title"/>
          </p:nvPr>
        </p:nvSpPr>
        <p:spPr>
          <a:xfrm>
            <a:off x="42541" y="169971"/>
            <a:ext cx="4885059" cy="77552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3600"/>
              <a:buFont typeface="ADLaM Display"/>
              <a:buNone/>
            </a:pPr>
            <a:r>
              <a:rPr b="1" lang="en-GB" sz="3600">
                <a:solidFill>
                  <a:srgbClr val="1F3864"/>
                </a:solidFill>
                <a:latin typeface="ADLaM Display"/>
                <a:ea typeface="ADLaM Display"/>
                <a:cs typeface="ADLaM Display"/>
                <a:sym typeface="ADLaM Display"/>
              </a:rPr>
              <a:t>Recommendations </a:t>
            </a:r>
            <a:endParaRPr sz="2800">
              <a:solidFill>
                <a:srgbClr val="1F3864"/>
              </a:solidFill>
              <a:latin typeface="ADLaM Display"/>
              <a:ea typeface="ADLaM Display"/>
              <a:cs typeface="ADLaM Display"/>
              <a:sym typeface="ADLaM Display"/>
            </a:endParaRPr>
          </a:p>
        </p:txBody>
      </p:sp>
      <p:sp>
        <p:nvSpPr>
          <p:cNvPr id="77" name="Google Shape;77;p7"/>
          <p:cNvSpPr txBox="1"/>
          <p:nvPr>
            <p:ph idx="1" type="body"/>
          </p:nvPr>
        </p:nvSpPr>
        <p:spPr>
          <a:xfrm>
            <a:off x="42541" y="2038370"/>
            <a:ext cx="5939805" cy="4401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683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1600"/>
              <a:buFont typeface="Calibri"/>
              <a:buAutoNum type="arabicPeriod"/>
            </a:pPr>
            <a:r>
              <a:rPr b="1" lang="en-GB" sz="1600">
                <a:solidFill>
                  <a:srgbClr val="1F3864"/>
                </a:solidFill>
                <a:latin typeface="ADLaM Display"/>
                <a:ea typeface="ADLaM Display"/>
                <a:cs typeface="ADLaM Display"/>
                <a:sym typeface="ADLaM Display"/>
              </a:rPr>
              <a:t>Creating awareness and capacity building on underwater noise:</a:t>
            </a:r>
            <a:endParaRPr/>
          </a:p>
          <a:p>
            <a:pPr indent="-228600" lvl="1" marL="711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F3864"/>
              </a:buClr>
              <a:buSzPts val="1600"/>
              <a:buChar char="•"/>
            </a:pPr>
            <a:r>
              <a:rPr b="1" lang="en-GB" sz="1600">
                <a:solidFill>
                  <a:srgbClr val="1F3864"/>
                </a:solidFill>
                <a:latin typeface="ADLaM Display"/>
                <a:ea typeface="ADLaM Display"/>
                <a:cs typeface="ADLaM Display"/>
                <a:sym typeface="ADLaM Display"/>
              </a:rPr>
              <a:t>Experience Building Phase (EPB)</a:t>
            </a:r>
            <a:endParaRPr/>
          </a:p>
          <a:p>
            <a:pPr indent="-228600" lvl="1" marL="711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F3864"/>
              </a:buClr>
              <a:buSzPts val="1600"/>
              <a:buChar char="•"/>
            </a:pPr>
            <a:r>
              <a:rPr b="1" lang="en-GB" sz="1600">
                <a:solidFill>
                  <a:srgbClr val="1F3864"/>
                </a:solidFill>
                <a:latin typeface="ADLaM Display"/>
                <a:ea typeface="ADLaM Display"/>
                <a:cs typeface="ADLaM Display"/>
                <a:sym typeface="ADLaM Display"/>
              </a:rPr>
              <a:t>Community Based Social Marketing (CBSM)</a:t>
            </a:r>
            <a:endParaRPr/>
          </a:p>
          <a:p>
            <a:pPr indent="-228600" lvl="1" marL="711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F3864"/>
              </a:buClr>
              <a:buSzPts val="1600"/>
              <a:buChar char="•"/>
            </a:pPr>
            <a:r>
              <a:rPr b="1" lang="en-GB" sz="1600">
                <a:solidFill>
                  <a:srgbClr val="1F3864"/>
                </a:solidFill>
                <a:latin typeface="ADLaM Display"/>
                <a:ea typeface="ADLaM Display"/>
                <a:cs typeface="ADLaM Display"/>
                <a:sym typeface="ADLaM Display"/>
              </a:rPr>
              <a:t>Funding and Study opportunities</a:t>
            </a:r>
            <a:endParaRPr/>
          </a:p>
          <a:p>
            <a:pPr indent="-228600" lvl="1" marL="711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F3864"/>
              </a:buClr>
              <a:buSzPts val="1600"/>
              <a:buChar char="•"/>
            </a:pPr>
            <a:r>
              <a:rPr b="1" lang="en-GB" sz="1600">
                <a:solidFill>
                  <a:srgbClr val="1F3864"/>
                </a:solidFill>
                <a:latin typeface="ADLaM Display"/>
                <a:ea typeface="ADLaM Display"/>
                <a:cs typeface="ADLaM Display"/>
                <a:sym typeface="ADLaM Display"/>
              </a:rPr>
              <a:t>Information sharing through GISIS</a:t>
            </a:r>
            <a:endParaRPr/>
          </a:p>
          <a:p>
            <a:pPr indent="0" lvl="1" marL="482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t/>
            </a:r>
            <a:endParaRPr b="1" sz="1600">
              <a:solidFill>
                <a:srgbClr val="1F3864"/>
              </a:solidFill>
              <a:latin typeface="ADLaM Display"/>
              <a:ea typeface="ADLaM Display"/>
              <a:cs typeface="ADLaM Display"/>
              <a:sym typeface="ADLaM Display"/>
            </a:endParaRPr>
          </a:p>
          <a:p>
            <a:pPr indent="-342900" lvl="0" marL="3429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F3864"/>
              </a:buClr>
              <a:buSzPts val="1600"/>
              <a:buFont typeface="Calibri"/>
              <a:buAutoNum type="arabicPeriod"/>
            </a:pPr>
            <a:r>
              <a:rPr b="1" lang="en-GB" sz="1600">
                <a:solidFill>
                  <a:srgbClr val="1F3864"/>
                </a:solidFill>
                <a:latin typeface="ADLaM Display"/>
                <a:ea typeface="ADLaM Display"/>
                <a:cs typeface="ADLaM Display"/>
                <a:sym typeface="ADLaM Display"/>
              </a:rPr>
              <a:t>Technology transfer through best practice: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F3864"/>
              </a:buClr>
              <a:buSzPts val="1600"/>
              <a:buChar char="•"/>
            </a:pPr>
            <a:r>
              <a:rPr b="1" lang="en-GB" sz="1600">
                <a:solidFill>
                  <a:srgbClr val="1F3864"/>
                </a:solidFill>
                <a:latin typeface="ADLaM Display"/>
                <a:ea typeface="ADLaM Display"/>
                <a:cs typeface="ADLaM Display"/>
                <a:sym typeface="ADLaM Display"/>
              </a:rPr>
              <a:t>Uptake of new technologies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F3864"/>
              </a:buClr>
              <a:buSzPts val="1600"/>
              <a:buChar char="•"/>
            </a:pPr>
            <a:r>
              <a:rPr b="1" lang="en-GB" sz="1600">
                <a:solidFill>
                  <a:srgbClr val="1F3864"/>
                </a:solidFill>
                <a:latin typeface="ADLaM Display"/>
                <a:ea typeface="ADLaM Display"/>
                <a:cs typeface="ADLaM Display"/>
                <a:sym typeface="ADLaM Display"/>
              </a:rPr>
              <a:t>Pilot Projects</a:t>
            </a:r>
            <a:endParaRPr/>
          </a:p>
          <a:p>
            <a:pPr indent="-152400" lvl="1" marL="6858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r>
              <a:t/>
            </a:r>
            <a:endParaRPr b="1" sz="1200">
              <a:solidFill>
                <a:srgbClr val="1F3864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r>
              <a:t/>
            </a:r>
            <a:endParaRPr sz="1200">
              <a:solidFill>
                <a:schemeClr val="lt1"/>
              </a:solidFill>
            </a:endParaRPr>
          </a:p>
        </p:txBody>
      </p:sp>
      <p:sp>
        <p:nvSpPr>
          <p:cNvPr id="78" name="Google Shape;78;p7"/>
          <p:cNvSpPr txBox="1"/>
          <p:nvPr/>
        </p:nvSpPr>
        <p:spPr>
          <a:xfrm>
            <a:off x="220222" y="1254820"/>
            <a:ext cx="5467656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800">
                <a:solidFill>
                  <a:srgbClr val="1F3864"/>
                </a:solidFill>
                <a:latin typeface="ADLaM Display"/>
                <a:ea typeface="ADLaM Display"/>
                <a:cs typeface="ADLaM Display"/>
                <a:sym typeface="ADLaM Display"/>
              </a:rPr>
              <a:t>Q1: To determine the challenges of mitigating underwater noise from vessels.</a:t>
            </a:r>
            <a:endParaRPr b="1" sz="1800">
              <a:solidFill>
                <a:srgbClr val="1F386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9" name="Google Shape;79;p7"/>
          <p:cNvCxnSpPr/>
          <p:nvPr/>
        </p:nvCxnSpPr>
        <p:spPr>
          <a:xfrm>
            <a:off x="42541" y="1091843"/>
            <a:ext cx="4927600" cy="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80" name="Google Shape;80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8"/>
          <p:cNvSpPr txBox="1"/>
          <p:nvPr>
            <p:ph type="title"/>
          </p:nvPr>
        </p:nvSpPr>
        <p:spPr>
          <a:xfrm>
            <a:off x="6222267" y="1054839"/>
            <a:ext cx="5688169" cy="64323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ct val="100000"/>
              <a:buFont typeface="ADLaM Display"/>
              <a:buNone/>
            </a:pPr>
            <a:br>
              <a:rPr b="1" lang="en-GB" sz="3600">
                <a:solidFill>
                  <a:srgbClr val="1F3864"/>
                </a:solidFill>
                <a:latin typeface="ADLaM Display"/>
                <a:ea typeface="ADLaM Display"/>
                <a:cs typeface="ADLaM Display"/>
                <a:sym typeface="ADLaM Display"/>
              </a:rPr>
            </a:br>
            <a:br>
              <a:rPr b="1" lang="en-GB" sz="3600">
                <a:solidFill>
                  <a:srgbClr val="1F3864"/>
                </a:solidFill>
                <a:latin typeface="ADLaM Display"/>
                <a:ea typeface="ADLaM Display"/>
                <a:cs typeface="ADLaM Display"/>
                <a:sym typeface="ADLaM Display"/>
              </a:rPr>
            </a:br>
            <a:r>
              <a:rPr b="1" lang="en-GB" sz="4000">
                <a:solidFill>
                  <a:srgbClr val="1F3864"/>
                </a:solidFill>
                <a:latin typeface="ADLaM Display"/>
                <a:ea typeface="ADLaM Display"/>
                <a:cs typeface="ADLaM Display"/>
                <a:sym typeface="ADLaM Display"/>
              </a:rPr>
              <a:t>Recommendations</a:t>
            </a:r>
            <a:br>
              <a:rPr b="1" lang="en-GB" sz="3600">
                <a:solidFill>
                  <a:srgbClr val="1F3864"/>
                </a:solidFill>
                <a:latin typeface="ADLaM Display"/>
                <a:ea typeface="ADLaM Display"/>
                <a:cs typeface="ADLaM Display"/>
                <a:sym typeface="ADLaM Display"/>
              </a:rPr>
            </a:br>
            <a:br>
              <a:rPr b="1" lang="en-GB" sz="1800">
                <a:solidFill>
                  <a:srgbClr val="1F3864"/>
                </a:solidFill>
                <a:latin typeface="ADLaM Display"/>
                <a:ea typeface="ADLaM Display"/>
                <a:cs typeface="ADLaM Display"/>
                <a:sym typeface="ADLaM Display"/>
              </a:rPr>
            </a:br>
            <a:r>
              <a:rPr b="1" lang="en-GB" sz="2000">
                <a:solidFill>
                  <a:srgbClr val="1F3864"/>
                </a:solidFill>
                <a:latin typeface="ADLaM Display"/>
                <a:ea typeface="ADLaM Display"/>
                <a:cs typeface="ADLaM Display"/>
                <a:sym typeface="ADLaM Display"/>
              </a:rPr>
              <a:t>Q2&amp;3: Actions required and what is considered as best practice in URN mitigation.</a:t>
            </a:r>
            <a:endParaRPr sz="2000">
              <a:solidFill>
                <a:srgbClr val="1F3864"/>
              </a:solidFill>
              <a:latin typeface="ADLaM Display"/>
              <a:ea typeface="ADLaM Display"/>
              <a:cs typeface="ADLaM Display"/>
              <a:sym typeface="ADLaM Display"/>
            </a:endParaRPr>
          </a:p>
        </p:txBody>
      </p:sp>
      <p:sp>
        <p:nvSpPr>
          <p:cNvPr id="86" name="Google Shape;86;p8"/>
          <p:cNvSpPr txBox="1"/>
          <p:nvPr>
            <p:ph idx="1" type="body"/>
          </p:nvPr>
        </p:nvSpPr>
        <p:spPr>
          <a:xfrm>
            <a:off x="6222267" y="1910816"/>
            <a:ext cx="5171872" cy="48665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4572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000"/>
              <a:buFont typeface="Calibri"/>
              <a:buAutoNum type="arabicPeriod"/>
            </a:pPr>
            <a:r>
              <a:rPr b="1" lang="en-GB" sz="2000">
                <a:solidFill>
                  <a:srgbClr val="1F3864"/>
                </a:solidFill>
                <a:latin typeface="ADLaM Display"/>
                <a:ea typeface="ADLaM Display"/>
                <a:cs typeface="ADLaM Display"/>
                <a:sym typeface="ADLaM Display"/>
              </a:rPr>
              <a:t>Best Practice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F3864"/>
              </a:buClr>
              <a:buSzPts val="1600"/>
              <a:buChar char="•"/>
            </a:pPr>
            <a:r>
              <a:rPr b="1" lang="en-GB" sz="1600">
                <a:solidFill>
                  <a:srgbClr val="1F3864"/>
                </a:solidFill>
                <a:latin typeface="ADLaM Display"/>
                <a:ea typeface="ADLaM Display"/>
                <a:cs typeface="ADLaM Display"/>
                <a:sym typeface="ADLaM Display"/>
              </a:rPr>
              <a:t>Technological Measures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F3864"/>
              </a:buClr>
              <a:buSzPts val="1600"/>
              <a:buChar char="•"/>
            </a:pPr>
            <a:r>
              <a:rPr b="1" lang="en-GB" sz="1600">
                <a:solidFill>
                  <a:srgbClr val="1F3864"/>
                </a:solidFill>
                <a:latin typeface="ADLaM Display"/>
                <a:ea typeface="ADLaM Display"/>
                <a:cs typeface="ADLaM Display"/>
                <a:sym typeface="ADLaM Display"/>
              </a:rPr>
              <a:t>Operational Measures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F3864"/>
              </a:buClr>
              <a:buSzPts val="1600"/>
              <a:buChar char="•"/>
            </a:pPr>
            <a:r>
              <a:rPr b="1" lang="en-GB" sz="1600">
                <a:solidFill>
                  <a:srgbClr val="1F3864"/>
                </a:solidFill>
                <a:latin typeface="ADLaM Display"/>
                <a:ea typeface="ADLaM Display"/>
                <a:cs typeface="ADLaM Display"/>
                <a:sym typeface="ADLaM Display"/>
              </a:rPr>
              <a:t>Precautionary Measures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F3864"/>
              </a:buClr>
              <a:buSzPts val="1600"/>
              <a:buChar char="•"/>
            </a:pPr>
            <a:r>
              <a:rPr b="1" lang="en-GB" sz="1600">
                <a:solidFill>
                  <a:srgbClr val="1F3864"/>
                </a:solidFill>
                <a:latin typeface="ADLaM Display"/>
                <a:ea typeface="ADLaM Display"/>
                <a:cs typeface="ADLaM Display"/>
                <a:sym typeface="ADLaM Display"/>
              </a:rPr>
              <a:t>Incentives</a:t>
            </a:r>
            <a:endParaRPr/>
          </a:p>
          <a:p>
            <a:pPr indent="-457200" lvl="0" marL="457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F3864"/>
              </a:buClr>
              <a:buSzPts val="2000"/>
              <a:buFont typeface="Calibri"/>
              <a:buAutoNum type="arabicPeriod"/>
            </a:pPr>
            <a:r>
              <a:rPr b="1" i="0" lang="en-GB" sz="2000" u="none" cap="none" strike="noStrike">
                <a:solidFill>
                  <a:srgbClr val="1F3864"/>
                </a:solidFill>
                <a:latin typeface="ADLaM Display"/>
                <a:ea typeface="ADLaM Display"/>
                <a:cs typeface="ADLaM Display"/>
                <a:sym typeface="ADLaM Display"/>
              </a:rPr>
              <a:t>Transdisciplinary approach to mitigation measures:</a:t>
            </a:r>
            <a:endParaRPr sz="1600">
              <a:solidFill>
                <a:srgbClr val="1F3864"/>
              </a:solidFill>
              <a:latin typeface="ADLaM Display"/>
              <a:ea typeface="ADLaM Display"/>
              <a:cs typeface="ADLaM Display"/>
              <a:sym typeface="ADLaM Display"/>
            </a:endParaRPr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600"/>
              <a:buChar char="•"/>
            </a:pPr>
            <a:r>
              <a:rPr lang="en-GB" sz="1600">
                <a:solidFill>
                  <a:srgbClr val="1F3864"/>
                </a:solidFill>
                <a:latin typeface="ADLaM Display"/>
                <a:ea typeface="ADLaM Display"/>
                <a:cs typeface="ADLaM Display"/>
                <a:sym typeface="ADLaM Display"/>
              </a:rPr>
              <a:t>Share knowledge ideas and challenges on URN mitigation measures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600"/>
              <a:buChar char="•"/>
            </a:pPr>
            <a:r>
              <a:rPr lang="en-GB" sz="1600">
                <a:solidFill>
                  <a:srgbClr val="1F3864"/>
                </a:solidFill>
                <a:latin typeface="ADLaM Display"/>
                <a:ea typeface="ADLaM Display"/>
                <a:cs typeface="ADLaM Display"/>
                <a:sym typeface="ADLaM Display"/>
              </a:rPr>
              <a:t>Linkages to other climate change measures such as Energy Efficiency measures in decarbonisation</a:t>
            </a:r>
            <a:endParaRPr/>
          </a:p>
          <a:p>
            <a:pPr indent="-457200" lvl="0" marL="457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F3864"/>
              </a:buClr>
              <a:buSzPts val="2000"/>
              <a:buFont typeface="Calibri"/>
              <a:buAutoNum type="arabicPeriod"/>
            </a:pPr>
            <a:r>
              <a:rPr b="1" lang="en-GB" sz="2000">
                <a:solidFill>
                  <a:srgbClr val="1F3864"/>
                </a:solidFill>
                <a:latin typeface="ADLaM Display"/>
                <a:ea typeface="ADLaM Display"/>
                <a:cs typeface="ADLaM Display"/>
                <a:sym typeface="ADLaM Display"/>
              </a:rPr>
              <a:t>Polluter Pays Principle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sz="2000">
              <a:solidFill>
                <a:schemeClr val="dk1"/>
              </a:solidFill>
              <a:latin typeface="ADLaM Display"/>
              <a:ea typeface="ADLaM Display"/>
              <a:cs typeface="ADLaM Display"/>
              <a:sym typeface="ADLaM Display"/>
            </a:endParaRPr>
          </a:p>
        </p:txBody>
      </p:sp>
      <p:pic>
        <p:nvPicPr>
          <p:cNvPr id="87" name="Google Shape;87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6096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What Is the Polluter Pays Principle?" id="88" name="Google Shape;88;p8"/>
          <p:cNvPicPr preferRelativeResize="0"/>
          <p:nvPr/>
        </p:nvPicPr>
        <p:blipFill rotWithShape="1">
          <a:blip r:embed="rId4">
            <a:alphaModFix/>
          </a:blip>
          <a:srcRect b="1" l="0" r="2" t="877"/>
          <a:stretch/>
        </p:blipFill>
        <p:spPr>
          <a:xfrm>
            <a:off x="279143" y="299508"/>
            <a:ext cx="5444324" cy="3010397"/>
          </a:xfrm>
          <a:prstGeom prst="rect">
            <a:avLst/>
          </a:prstGeom>
          <a:gradFill>
            <a:gsLst>
              <a:gs pos="0">
                <a:srgbClr val="F5F7FC"/>
              </a:gs>
              <a:gs pos="74000">
                <a:srgbClr val="A9BEE4"/>
              </a:gs>
              <a:gs pos="83000">
                <a:srgbClr val="A9BEE4"/>
              </a:gs>
              <a:gs pos="100000">
                <a:srgbClr val="C5D3ED"/>
              </a:gs>
            </a:gsLst>
            <a:lin ang="5400000" scaled="0"/>
          </a:gradFill>
          <a:ln>
            <a:noFill/>
          </a:ln>
        </p:spPr>
      </p:pic>
      <p:cxnSp>
        <p:nvCxnSpPr>
          <p:cNvPr id="89" name="Google Shape;89;p8"/>
          <p:cNvCxnSpPr/>
          <p:nvPr/>
        </p:nvCxnSpPr>
        <p:spPr>
          <a:xfrm>
            <a:off x="6222267" y="1054839"/>
            <a:ext cx="4694518" cy="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descr="previewer" id="90" name="Google Shape;90;p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79143" y="3548096"/>
            <a:ext cx="5444324" cy="30103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9"/>
          <p:cNvSpPr txBox="1"/>
          <p:nvPr>
            <p:ph type="title"/>
          </p:nvPr>
        </p:nvSpPr>
        <p:spPr>
          <a:xfrm>
            <a:off x="180304" y="62753"/>
            <a:ext cx="5628068" cy="150863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3600"/>
              <a:buFont typeface="ADLaM Display"/>
              <a:buNone/>
            </a:pPr>
            <a:r>
              <a:rPr b="1" lang="en-GB">
                <a:solidFill>
                  <a:srgbClr val="1F3864"/>
                </a:solidFill>
                <a:latin typeface="ADLaM Display"/>
                <a:ea typeface="ADLaM Display"/>
                <a:cs typeface="ADLaM Display"/>
                <a:sym typeface="ADLaM Display"/>
              </a:rPr>
              <a:t>Recommendations</a:t>
            </a:r>
            <a:br>
              <a:rPr b="1" lang="en-GB" sz="3400">
                <a:latin typeface="ADLaM Display"/>
                <a:ea typeface="ADLaM Display"/>
                <a:cs typeface="ADLaM Display"/>
                <a:sym typeface="ADLaM Display"/>
              </a:rPr>
            </a:br>
            <a:br>
              <a:rPr b="1" lang="en-GB" sz="2000">
                <a:solidFill>
                  <a:srgbClr val="1F3864"/>
                </a:solidFill>
                <a:latin typeface="ADLaM Display"/>
                <a:ea typeface="ADLaM Display"/>
                <a:cs typeface="ADLaM Display"/>
                <a:sym typeface="ADLaM Display"/>
              </a:rPr>
            </a:br>
            <a:r>
              <a:rPr b="1" lang="en-GB" sz="1800">
                <a:solidFill>
                  <a:srgbClr val="1F3864"/>
                </a:solidFill>
                <a:latin typeface="ADLaM Display"/>
                <a:ea typeface="ADLaM Display"/>
                <a:cs typeface="ADLaM Display"/>
                <a:sym typeface="ADLaM Display"/>
              </a:rPr>
              <a:t>Q4: The extent of legal measures required to undertake implementation.</a:t>
            </a:r>
            <a:endParaRPr b="1" sz="18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" name="Google Shape;96;p9"/>
          <p:cNvSpPr txBox="1"/>
          <p:nvPr>
            <p:ph idx="1" type="body"/>
          </p:nvPr>
        </p:nvSpPr>
        <p:spPr>
          <a:xfrm>
            <a:off x="0" y="1840823"/>
            <a:ext cx="5628068" cy="46994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1700"/>
              <a:buFont typeface="Calibri"/>
              <a:buAutoNum type="arabicPeriod"/>
            </a:pPr>
            <a:r>
              <a:rPr b="1" lang="en-GB" sz="1700">
                <a:solidFill>
                  <a:srgbClr val="1F3864"/>
                </a:solidFill>
                <a:latin typeface="ADLaM Display"/>
                <a:ea typeface="ADLaM Display"/>
                <a:cs typeface="ADLaM Display"/>
                <a:sym typeface="ADLaM Display"/>
              </a:rPr>
              <a:t>  </a:t>
            </a:r>
            <a:r>
              <a:rPr b="1" lang="en-GB" sz="2000">
                <a:solidFill>
                  <a:srgbClr val="1F3864"/>
                </a:solidFill>
                <a:latin typeface="ADLaM Display"/>
                <a:ea typeface="ADLaM Display"/>
                <a:cs typeface="ADLaM Display"/>
                <a:sym typeface="ADLaM Display"/>
              </a:rPr>
              <a:t>Legal measures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F3864"/>
              </a:buClr>
              <a:buSzPts val="2000"/>
              <a:buChar char="•"/>
            </a:pPr>
            <a:r>
              <a:rPr b="1" lang="en-GB" sz="2000">
                <a:solidFill>
                  <a:srgbClr val="1F3864"/>
                </a:solidFill>
                <a:latin typeface="ADLaM Display"/>
                <a:ea typeface="ADLaM Display"/>
                <a:cs typeface="ADLaM Display"/>
                <a:sym typeface="ADLaM Display"/>
              </a:rPr>
              <a:t>Binding and enforceable regulations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F3864"/>
              </a:buClr>
              <a:buSzPts val="2000"/>
              <a:buChar char="•"/>
            </a:pPr>
            <a:r>
              <a:rPr b="1" lang="en-GB" sz="2000">
                <a:solidFill>
                  <a:srgbClr val="1F3864"/>
                </a:solidFill>
                <a:latin typeface="ADLaM Display"/>
                <a:ea typeface="ADLaM Display"/>
                <a:cs typeface="ADLaM Display"/>
                <a:sym typeface="ADLaM Display"/>
              </a:rPr>
              <a:t>Partial implementation of key provisions</a:t>
            </a:r>
            <a:endParaRPr sz="2000">
              <a:solidFill>
                <a:srgbClr val="1F3864"/>
              </a:solidFill>
              <a:latin typeface="ADLaM Display"/>
              <a:ea typeface="ADLaM Display"/>
              <a:cs typeface="ADLaM Display"/>
              <a:sym typeface="ADLaM Display"/>
            </a:endParaRPr>
          </a:p>
          <a:p>
            <a:pPr indent="-342900" lvl="0" marL="3429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F3864"/>
              </a:buClr>
              <a:buSzPts val="2000"/>
              <a:buFont typeface="Calibri"/>
              <a:buAutoNum type="arabicPeriod"/>
            </a:pPr>
            <a:r>
              <a:rPr b="1" lang="en-GB" sz="2000">
                <a:solidFill>
                  <a:srgbClr val="1F3864"/>
                </a:solidFill>
                <a:latin typeface="ADLaM Display"/>
                <a:ea typeface="ADLaM Display"/>
                <a:cs typeface="ADLaM Display"/>
                <a:sym typeface="ADLaM Display"/>
              </a:rPr>
              <a:t> Stakeholder management approach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F3864"/>
              </a:buClr>
              <a:buSzPts val="2000"/>
              <a:buChar char="•"/>
            </a:pPr>
            <a:r>
              <a:rPr lang="en-GB" sz="2000">
                <a:solidFill>
                  <a:srgbClr val="1F3864"/>
                </a:solidFill>
                <a:latin typeface="ADLaM Display"/>
                <a:ea typeface="ADLaM Display"/>
                <a:cs typeface="ADLaM Display"/>
                <a:sym typeface="ADLaM Display"/>
              </a:rPr>
              <a:t>3 Cs: Collaboration, Coordination and Cooperation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F3864"/>
              </a:buClr>
              <a:buSzPts val="2000"/>
              <a:buChar char="•"/>
            </a:pPr>
            <a:r>
              <a:rPr lang="en-GB" sz="2000">
                <a:solidFill>
                  <a:srgbClr val="1F3864"/>
                </a:solidFill>
                <a:latin typeface="ADLaM Display"/>
                <a:ea typeface="ADLaM Display"/>
                <a:cs typeface="ADLaM Display"/>
                <a:sym typeface="ADLaM Display"/>
              </a:rPr>
              <a:t>Top-down approach 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2000"/>
              <a:buChar char="•"/>
            </a:pPr>
            <a:r>
              <a:rPr lang="en-GB" sz="2000">
                <a:solidFill>
                  <a:srgbClr val="1F3864"/>
                </a:solidFill>
                <a:latin typeface="ADLaM Display"/>
                <a:ea typeface="ADLaM Display"/>
                <a:cs typeface="ADLaM Display"/>
                <a:sym typeface="ADLaM Display"/>
              </a:rPr>
              <a:t>Prioritizing stakeholders 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2000"/>
              <a:buChar char="•"/>
            </a:pPr>
            <a:r>
              <a:rPr lang="en-GB" sz="2000">
                <a:solidFill>
                  <a:srgbClr val="1F3864"/>
                </a:solidFill>
                <a:latin typeface="ADLaM Display"/>
                <a:ea typeface="ADLaM Display"/>
                <a:cs typeface="ADLaM Display"/>
                <a:sym typeface="ADLaM Display"/>
              </a:rPr>
              <a:t>Regional Approach </a:t>
            </a:r>
            <a:endParaRPr/>
          </a:p>
        </p:txBody>
      </p:sp>
      <p:cxnSp>
        <p:nvCxnSpPr>
          <p:cNvPr id="97" name="Google Shape;97;p9"/>
          <p:cNvCxnSpPr/>
          <p:nvPr/>
        </p:nvCxnSpPr>
        <p:spPr>
          <a:xfrm>
            <a:off x="180304" y="754825"/>
            <a:ext cx="4694518" cy="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descr="previewer" id="98" name="Google Shape;98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808372" y="-12717"/>
            <a:ext cx="6383627" cy="370708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takeholder Management" id="99" name="Google Shape;99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808372" y="3694362"/>
            <a:ext cx="6345528" cy="31008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0"/>
          <p:cNvSpPr txBox="1"/>
          <p:nvPr>
            <p:ph type="ctrTitle"/>
          </p:nvPr>
        </p:nvSpPr>
        <p:spPr>
          <a:xfrm>
            <a:off x="0" y="0"/>
            <a:ext cx="5147733" cy="6857990"/>
          </a:xfrm>
          <a:prstGeom prst="rect">
            <a:avLst/>
          </a:prstGeom>
          <a:noFill/>
          <a:ln cap="flat" cmpd="sng" w="12700">
            <a:solidFill>
              <a:srgbClr val="1C305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914400" marR="106679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000"/>
              <a:buFont typeface="ADLaM Display"/>
              <a:buNone/>
            </a:pPr>
            <a:br>
              <a:rPr lang="en-GB" sz="2000">
                <a:solidFill>
                  <a:srgbClr val="1F3864"/>
                </a:solidFill>
                <a:latin typeface="ADLaM Display"/>
                <a:ea typeface="ADLaM Display"/>
                <a:cs typeface="ADLaM Display"/>
                <a:sym typeface="ADLaM Display"/>
              </a:rPr>
            </a:br>
            <a:endParaRPr sz="2000">
              <a:solidFill>
                <a:srgbClr val="1F3864"/>
              </a:solidFill>
              <a:latin typeface="ADLaM Display"/>
              <a:ea typeface="ADLaM Display"/>
              <a:cs typeface="ADLaM Display"/>
              <a:sym typeface="ADLaM Display"/>
            </a:endParaRPr>
          </a:p>
        </p:txBody>
      </p:sp>
      <p:pic>
        <p:nvPicPr>
          <p:cNvPr id="106" name="Google Shape;106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8902" y="398109"/>
            <a:ext cx="2723338" cy="454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175916" y="0"/>
            <a:ext cx="7016084" cy="6857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28902" y="1250816"/>
            <a:ext cx="3898424" cy="760223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10"/>
          <p:cNvSpPr txBox="1"/>
          <p:nvPr/>
        </p:nvSpPr>
        <p:spPr>
          <a:xfrm>
            <a:off x="228902" y="3474458"/>
            <a:ext cx="4775246" cy="24999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400">
                <a:solidFill>
                  <a:srgbClr val="1F3864"/>
                </a:solidFill>
                <a:latin typeface="ADLaM Display"/>
                <a:ea typeface="ADLaM Display"/>
                <a:cs typeface="ADLaM Display"/>
                <a:sym typeface="ADLaM Display"/>
              </a:rPr>
              <a:t>Thank you for your attention!</a:t>
            </a:r>
            <a:endParaRPr b="1" sz="2400">
              <a:solidFill>
                <a:srgbClr val="1F3864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1F3864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b="1" lang="en-GB" sz="2400">
                <a:solidFill>
                  <a:srgbClr val="1F3864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lang="en-GB" sz="1800">
                <a:solidFill>
                  <a:srgbClr val="1F3864"/>
                </a:solidFill>
                <a:latin typeface="ADLaM Display"/>
                <a:ea typeface="ADLaM Display"/>
                <a:cs typeface="ADLaM Display"/>
                <a:sym typeface="ADLaM Display"/>
              </a:rPr>
              <a:t>Swabra Abdulrahman</a:t>
            </a:r>
            <a:br>
              <a:rPr b="1" lang="en-GB" sz="1800">
                <a:solidFill>
                  <a:srgbClr val="1F3864"/>
                </a:solidFill>
                <a:latin typeface="ADLaM Display"/>
                <a:ea typeface="ADLaM Display"/>
                <a:cs typeface="ADLaM Display"/>
                <a:sym typeface="ADLaM Display"/>
              </a:rPr>
            </a:br>
            <a:r>
              <a:rPr lang="en-GB" sz="1600">
                <a:solidFill>
                  <a:srgbClr val="1F3864"/>
                </a:solidFill>
                <a:latin typeface="ADLaM Display"/>
                <a:ea typeface="ADLaM Display"/>
                <a:cs typeface="ADLaM Display"/>
                <a:sym typeface="ADLaM Display"/>
              </a:rPr>
              <a:t>MSc Student Maritime Law and Policy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Custom Design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IMO About Document" ma:contentTypeID="0x01010066C161E685339642A308FDE7C0B0786A080093C6C2BC7E2962499499505850E8FA81" ma:contentTypeVersion="11" ma:contentTypeDescription="" ma:contentTypeScope="" ma:versionID="5aa232d333f2da5ac91a5a3a3482f7f1">
  <xsd:schema xmlns:xsd="http://www.w3.org/2001/XMLSchema" xmlns:xs="http://www.w3.org/2001/XMLSchema" xmlns:p="http://schemas.microsoft.com/office/2006/metadata/properties" xmlns:ns1="http://schemas.microsoft.com/sharepoint/v3" xmlns:ns2="98fe26f0-1c7a-4e3c-b1ce-54d5981ad926" xmlns:ns3="e0637318-3eae-427d-a9f1-0ca59f3b08c3" targetNamespace="http://schemas.microsoft.com/office/2006/metadata/properties" ma:root="true" ma:fieldsID="fda17fce16e1b50d6a81c4fad9f53669" ns1:_="" ns2:_="" ns3:_="">
    <xsd:import namespace="http://schemas.microsoft.com/sharepoint/v3"/>
    <xsd:import namespace="98fe26f0-1c7a-4e3c-b1ce-54d5981ad926"/>
    <xsd:import namespace="e0637318-3eae-427d-a9f1-0ca59f3b08c3"/>
    <xsd:element name="properties">
      <xsd:complexType>
        <xsd:sequence>
          <xsd:element name="documentManagement">
            <xsd:complexType>
              <xsd:all>
                <xsd:element ref="ns2:IMODate" minOccurs="0"/>
                <xsd:element ref="ns2:IMOSummary" minOccurs="0"/>
                <xsd:element ref="ns2:IMOLink" minOccurs="0"/>
                <xsd:element ref="ns1:PublishingRollupImage" minOccurs="0"/>
                <xsd:element ref="ns2:_internet_About_DocType" minOccurs="0"/>
                <xsd:element ref="ns2:_internet_About_DocSubject" minOccurs="0"/>
                <xsd:element ref="ns2:_internet_About_SortOrder" minOccurs="0"/>
                <xsd:element ref="ns3:MediaServiceObjectDetectorVersions" minOccurs="0"/>
                <xsd:element ref="ns3:MediaServiceSearchProperties" minOccurs="0"/>
                <xsd:element ref="ns3:lcf76f155ced4ddcb4097134ff3c332f" minOccurs="0"/>
                <xsd:element ref="ns2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RollupImage" ma:index="5" nillable="true" ma:displayName="Rollup Image" ma:description="Rollup Image is a site column created by the Publishing feature. It is used on the Page Content Type as the image for the page shown in content roll-ups such as the Content By Search web part." ma:internalName="PublishingRollupImage" ma:readOnly="fals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8fe26f0-1c7a-4e3c-b1ce-54d5981ad926" elementFormDefault="qualified">
    <xsd:import namespace="http://schemas.microsoft.com/office/2006/documentManagement/types"/>
    <xsd:import namespace="http://schemas.microsoft.com/office/infopath/2007/PartnerControls"/>
    <xsd:element name="IMODate" ma:index="2" nillable="true" ma:displayName="Date" ma:format="DateOnly" ma:internalName="IMODate" ma:readOnly="false">
      <xsd:simpleType>
        <xsd:restriction base="dms:DateTime"/>
      </xsd:simpleType>
    </xsd:element>
    <xsd:element name="IMOSummary" ma:index="3" nillable="true" ma:displayName="Summary" ma:internalName="IMOSummary" ma:readOnly="false">
      <xsd:simpleType>
        <xsd:restriction base="dms:Note"/>
      </xsd:simpleType>
    </xsd:element>
    <xsd:element name="IMOLink" ma:index="4" nillable="true" ma:displayName="Link" ma:internalName="IMOLink" ma:readOnly="false">
      <xsd:simpleType>
        <xsd:restriction base="dms:Unknown"/>
      </xsd:simpleType>
    </xsd:element>
    <xsd:element name="_internet_About_DocType" ma:index="12" nillable="true" ma:displayName="About Document Type" ma:format="Dropdown" ma:internalName="_internet_About_DocType" ma:readOnly="false">
      <xsd:simpleType>
        <xsd:restriction base="dms:Choice">
          <xsd:enumeration value="About"/>
          <xsd:enumeration value="Conventions"/>
          <xsd:enumeration value="List of Conventions"/>
          <xsd:enumeration value="SG speeches to meetings"/>
          <xsd:enumeration value="Speeches by SG"/>
          <xsd:enumeration value="Status of Conventions"/>
          <xsd:enumeration value="Career"/>
          <xsd:enumeration value="Career-Appointment Information"/>
          <xsd:enumeration value="Career-Conditions of Employment"/>
          <xsd:enumeration value="Career-Externships"/>
          <xsd:enumeration value="Career-General Information"/>
          <xsd:enumeration value="Career-Internships"/>
          <xsd:enumeration value="Career-Online Courses"/>
          <xsd:enumeration value="Career-Personal History Forms"/>
          <xsd:enumeration value="Career-Vacancy Notices"/>
          <xsd:enumeration value="Career-Vacancies"/>
          <xsd:enumeration value="Vacancies-General Service Category"/>
          <xsd:enumeration value="Vacancies-Jr Professional Officers Prog"/>
          <xsd:enumeration value="Vacancies-Professional Category"/>
          <xsd:enumeration value="Vacancies-Senior Professionals"/>
          <xsd:enumeration value="Vacancies-Temp and other"/>
          <xsd:enumeration value="History"/>
          <xsd:enumeration value="Strategy"/>
          <xsd:enumeration value="Membership"/>
          <xsd:enumeration value="Events"/>
          <xsd:enumeration value="Events-FEMIP Conference"/>
          <xsd:enumeration value="Events-GloBallast"/>
          <xsd:enumeration value="Events-SeafarerDay"/>
          <xsd:enumeration value="Events-SafetyConference"/>
          <xsd:enumeration value="Events-ShipSafetySymposium"/>
          <xsd:enumeration value="Events-FishingVesselsSafetyConference"/>
          <xsd:enumeration value="Events-IMLI"/>
          <xsd:enumeration value="Events-Rio"/>
          <xsd:enumeration value="Events-Bravery"/>
          <xsd:enumeration value="Events-Maritime Prize"/>
          <xsd:enumeration value="Events-WMU"/>
          <xsd:enumeration value="Events-WMD"/>
          <xsd:enumeration value="Procurement"/>
        </xsd:restriction>
      </xsd:simpleType>
    </xsd:element>
    <xsd:element name="_internet_About_DocSubject" ma:index="13" nillable="true" ma:displayName="About Document Subject Matter" ma:format="Dropdown" ma:internalName="_internet_About_DocSubject" ma:readOnly="false">
      <xsd:simpleType>
        <xsd:restriction base="dms:Choice">
          <xsd:enumeration value="Strategy"/>
          <xsd:enumeration value="Strategy-IGOS-tdc"/>
          <xsd:enumeration value="Strategy-MemberStates-tdc"/>
          <xsd:enumeration value="Strategy-NGOS-tdc"/>
          <xsd:enumeration value="Strategy-RelatedDocuments-tdc"/>
          <xsd:enumeration value="Procurement"/>
          <xsd:enumeration value="Procurement-Tenders"/>
        </xsd:restriction>
      </xsd:simpleType>
    </xsd:element>
    <xsd:element name="_internet_About_SortOrder" ma:index="14" nillable="true" ma:displayName="About_SortOrder" ma:internalName="_internet_About_SortOrder" ma:percentage="FALSE">
      <xsd:simpleType>
        <xsd:restriction base="dms:Number"/>
      </xsd:simpleType>
    </xsd:element>
    <xsd:element name="TaxCatchAll" ma:index="19" nillable="true" ma:displayName="Taxonomy Catch All Column" ma:hidden="true" ma:list="{35608c7a-51f3-4045-9dc8-bb39d4f6780f}" ma:internalName="TaxCatchAll" ma:showField="CatchAllData" ma:web="98fe26f0-1c7a-4e3c-b1ce-54d5981ad92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0637318-3eae-427d-a9f1-0ca59f3b08c3" elementFormDefault="qualified">
    <xsd:import namespace="http://schemas.microsoft.com/office/2006/documentManagement/types"/>
    <xsd:import namespace="http://schemas.microsoft.com/office/infopath/2007/PartnerControls"/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e20a89f6-bb04-41be-bc09-a26d61e82a1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0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98fe26f0-1c7a-4e3c-b1ce-54d5981ad926" xsi:nil="true"/>
    <lcf76f155ced4ddcb4097134ff3c332f xmlns="e0637318-3eae-427d-a9f1-0ca59f3b08c3">
      <Terms xmlns="http://schemas.microsoft.com/office/infopath/2007/PartnerControls"/>
    </lcf76f155ced4ddcb4097134ff3c332f>
    <IMOSummary xmlns="98fe26f0-1c7a-4e3c-b1ce-54d5981ad926" xsi:nil="true"/>
    <_internet_About_DocSubject xmlns="98fe26f0-1c7a-4e3c-b1ce-54d5981ad926" xsi:nil="true"/>
    <IMODate xmlns="98fe26f0-1c7a-4e3c-b1ce-54d5981ad926" xsi:nil="true"/>
    <PublishingRollupImage xmlns="http://schemas.microsoft.com/sharepoint/v3" xsi:nil="true"/>
    <_internet_About_DocType xmlns="98fe26f0-1c7a-4e3c-b1ce-54d5981ad926" xsi:nil="true"/>
    <IMOLink xmlns="98fe26f0-1c7a-4e3c-b1ce-54d5981ad926" xsi:nil="true"/>
    <_internet_About_SortOrder xmlns="98fe26f0-1c7a-4e3c-b1ce-54d5981ad926" xsi:nil="true"/>
  </documentManagement>
</p:properties>
</file>

<file path=customXml/itemProps1.xml><?xml version="1.0" encoding="utf-8"?>
<ds:datastoreItem xmlns:ds="http://schemas.openxmlformats.org/officeDocument/2006/customXml" ds:itemID="{278865A0-4891-4429-A8EC-A66139C12A14}"/>
</file>

<file path=customXml/itemProps2.xml><?xml version="1.0" encoding="utf-8"?>
<ds:datastoreItem xmlns:ds="http://schemas.openxmlformats.org/officeDocument/2006/customXml" ds:itemID="{74B76256-2D6F-4CA2-A06F-A29D99F7A03C}"/>
</file>

<file path=customXml/itemProps3.xml><?xml version="1.0" encoding="utf-8"?>
<ds:datastoreItem xmlns:ds="http://schemas.openxmlformats.org/officeDocument/2006/customXml" ds:itemID="{381C421D-1C01-4A96-8246-DEB71E4D73A9}"/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0x01010066C161E685339642A308FDE7C0B0786A080093C6C2BC7E2962499499505850E8FA81</vt:lpwstr>
  </property>
</Properties>
</file>